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1"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ne-NP" dirty="0" smtClean="0"/>
              <a:t>मेलमिलापका थप सीप र औजारहरू</a:t>
            </a:r>
            <a:endParaRPr lang="en-US" dirty="0"/>
          </a:p>
        </p:txBody>
      </p:sp>
      <p:sp>
        <p:nvSpPr>
          <p:cNvPr id="3" name="Subtitle 2"/>
          <p:cNvSpPr>
            <a:spLocks noGrp="1"/>
          </p:cNvSpPr>
          <p:nvPr>
            <p:ph type="subTitle" idx="1"/>
          </p:nvPr>
        </p:nvSpPr>
        <p:spPr/>
        <p:txBody>
          <a:bodyPr>
            <a:normAutofit fontScale="47500" lnSpcReduction="20000"/>
          </a:bodyPr>
          <a:lstStyle/>
          <a:p>
            <a:r>
              <a:rPr lang="ne-NP" dirty="0" smtClean="0"/>
              <a:t>मेलमिलापका थप सीप र </a:t>
            </a:r>
            <a:r>
              <a:rPr lang="ne-NP" dirty="0" smtClean="0"/>
              <a:t>औजारहरू</a:t>
            </a:r>
            <a:endParaRPr lang="en-US" dirty="0" smtClean="0"/>
          </a:p>
          <a:p>
            <a:r>
              <a:rPr lang="ne-NP" dirty="0" smtClean="0"/>
              <a:t> </a:t>
            </a:r>
            <a:r>
              <a:rPr lang="ne-NP" dirty="0" smtClean="0"/>
              <a:t>१५.१. बट्ना/वाट्‌ना (</a:t>
            </a:r>
            <a:r>
              <a:rPr lang="en-US" dirty="0" smtClean="0"/>
              <a:t>BATNA/WATNA) </a:t>
            </a:r>
            <a:r>
              <a:rPr lang="ne-NP" dirty="0" smtClean="0"/>
              <a:t>क) बट्ना (</a:t>
            </a:r>
            <a:r>
              <a:rPr lang="en-US" dirty="0" smtClean="0"/>
              <a:t>BATNA): </a:t>
            </a:r>
            <a:r>
              <a:rPr lang="ne-NP" dirty="0" smtClean="0"/>
              <a:t>विवादमा मेलमिलाप प्रकृयाबाट सामञ्जस्यपूर्ण सहमति कायम हुन नसकेमा सबैभन्दा उत्तम विकल्प के छ र कसरी भन्ने बारेमा सोध्ने कार्यलाइ बट्ना भनिन्छ । पक्षहरूलाई आ-आफ्‌ना कमी कमजोरीहरू महसुश गर्न लगाई वा सहमती नभएमा उपलब्ध विकल्पबाट पनि के कस्तो परिणाम वा फाईदा दिन्छ भन्ने कार्यलाई नै </a:t>
            </a:r>
            <a:r>
              <a:rPr lang="en-US" dirty="0" smtClean="0"/>
              <a:t>Best Alternative to Negotiated Agreement </a:t>
            </a:r>
            <a:r>
              <a:rPr lang="ne-NP" dirty="0" smtClean="0"/>
              <a:t>अर्थात् सहमति पूर्ण सम्झौताको उत्कृष्ट विकल्प भनिन्छ । </a:t>
            </a:r>
            <a:r>
              <a:rPr lang="en-US" dirty="0" smtClean="0"/>
              <a:t>BATNA </a:t>
            </a:r>
            <a:r>
              <a:rPr lang="ne-NP" dirty="0" smtClean="0"/>
              <a:t>को प्रयोग निम्न तिन उद्देश्य प्राप्तीको लागी गरेमा राम्रो नतिजा निस्किन्छ </a:t>
            </a:r>
            <a:r>
              <a:rPr lang="ne-NP" dirty="0" smtClean="0"/>
              <a:t>।</a:t>
            </a:r>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ne-NP" dirty="0" smtClean="0"/>
              <a:t>आवेशमा निर्णय लिने प्रवृत्ति र आफनो प्रतिकुल हुने सम्झौता गर्नबाट रोक्नको लागी । सबैको हितमा हुने सहमति अस्विकार गर्नबाट बचाउन । आफु सहमतीमा पुग्न सकिएन भने त्यस विवादको भविष्य कस्तो हुन्छ र परिणाम कस्तो निस्किन्छ भन्ने वारे वास्तविक चित्रण गराउन </a:t>
            </a:r>
            <a:r>
              <a:rPr lang="ne-NP" dirty="0" smtClean="0"/>
              <a:t>।</a:t>
            </a:r>
            <a:endParaRPr lang="en-US" dirty="0" smtClean="0"/>
          </a:p>
          <a:p>
            <a:r>
              <a:rPr lang="ne-NP" dirty="0" smtClean="0"/>
              <a:t> </a:t>
            </a:r>
            <a:r>
              <a:rPr lang="ne-NP" dirty="0" smtClean="0"/>
              <a:t>ख) वाट्ना (</a:t>
            </a:r>
            <a:r>
              <a:rPr lang="en-US" dirty="0" smtClean="0"/>
              <a:t>WATNA): </a:t>
            </a:r>
            <a:r>
              <a:rPr lang="ne-NP" dirty="0" smtClean="0"/>
              <a:t>वाट्नाको अर्थ </a:t>
            </a:r>
            <a:r>
              <a:rPr lang="en-US" dirty="0" smtClean="0"/>
              <a:t>Worst Alternatives to Negotiated Agreement </a:t>
            </a:r>
            <a:r>
              <a:rPr lang="ne-NP" dirty="0" smtClean="0"/>
              <a:t>अर्थात् सामञ्जस्यतापूर्ण समाधान नभएमा हुन सक्ने निकृष्ट विकल्प हो । यसको अर्थ सहमतिपूर्ण मेलमिलापको लागि सम्झौता नभएमा वा हुन नसकेमा हुने निकृष्ट विकल्प हो भन्ने बुझिन्छ । वास्तवमा मेलमिलाप सम्बन्धी आधारभुत तालिम स्रोत पुस्तिका १९१ भन्ने हो भने बट्ना र वाट्ना दुवैबाट मेलमिलाप प्रक्रियामा लगभग उस्तै असर पर्दछ । "बट्ना" मा मेलमिलापको लागि सामञ्जस्यपूर्ण सहमति नभएमा त्यसको बदलामा वैकल्पिक उत्कृष्ट सम्झौता के हुन सक्दछ भन्ने हेरिन्छ भने "वाट्ना" ले सहमति नभएमा निकृष्ट सम्झौता के हुन सक्दछ भन्ने दृष्टिकोणबाट विवादलाई विश्लेषण गराउन प्रयास गरिन्छ </a:t>
            </a:r>
            <a:r>
              <a:rPr lang="ne-NP"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ne-NP" dirty="0" smtClean="0"/>
              <a:t> </a:t>
            </a:r>
            <a:r>
              <a:rPr lang="ne-NP" dirty="0" smtClean="0"/>
              <a:t>बट्ना (</a:t>
            </a:r>
            <a:r>
              <a:rPr lang="en-US" dirty="0" smtClean="0"/>
              <a:t>BATNA) </a:t>
            </a:r>
            <a:r>
              <a:rPr lang="ne-NP" dirty="0" smtClean="0"/>
              <a:t>र वाट्ना (</a:t>
            </a:r>
            <a:r>
              <a:rPr lang="en-US" dirty="0" smtClean="0"/>
              <a:t>WATNA) </a:t>
            </a:r>
            <a:r>
              <a:rPr lang="ne-NP" dirty="0" smtClean="0"/>
              <a:t>को प्रयोग</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85000" lnSpcReduction="20000"/>
          </a:bodyPr>
          <a:lstStyle/>
          <a:p>
            <a:r>
              <a:rPr lang="ne-NP" dirty="0" smtClean="0"/>
              <a:t>ग) बट्ना (</a:t>
            </a:r>
            <a:r>
              <a:rPr lang="en-US" dirty="0" smtClean="0"/>
              <a:t>BATNA) </a:t>
            </a:r>
            <a:r>
              <a:rPr lang="ne-NP" dirty="0" smtClean="0"/>
              <a:t>र वाट्ना (</a:t>
            </a:r>
            <a:r>
              <a:rPr lang="en-US" dirty="0" smtClean="0"/>
              <a:t>WATNA) </a:t>
            </a:r>
            <a:r>
              <a:rPr lang="ne-NP" dirty="0" smtClean="0"/>
              <a:t>को प्रयोग पक्षहरूद्वारा एक अर्का माझ राखिएका विकल्पहरू बीचबाट विवादको समाधान हुन नसक्ने मैले राखेको विकल्प नै उत्तम हो र अर्कोपक्षको विकल्पमा सहमति जनाउन सकिदैन भनी जुन बेला पक्षहरू चलिरहेको मेलमिलाप प्रक्रियाबाट अलग्गिन खोज्दछन् वा जेसुकै होस् हैरान भयो धेरै गुमाएरै भएपनि झन्झट पन्छाउ भनी जबरजस्त मिल्नका लागी तयार हुन्छन् वा आफ्नो हित हुने गरी अर्कोपक्षबाट आएको विकल्पसमेतलाई लत्याई अहम् (</a:t>
            </a:r>
            <a:r>
              <a:rPr lang="en-US" dirty="0" smtClean="0"/>
              <a:t>Ego) </a:t>
            </a:r>
            <a:r>
              <a:rPr lang="ne-NP" dirty="0" smtClean="0"/>
              <a:t>लिई वार्ताबाट अलग्गिन खोज्दछन् उक्त समयमा मेलमिलापकर्ताले मेलमिलाप सम्बन्धी गरिएको प्रयत्नलाई खेर जान नदिन </a:t>
            </a:r>
            <a:r>
              <a:rPr lang="ne-NP" dirty="0" smtClean="0"/>
              <a:t>दुबैपक्षलाई</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r>
              <a:rPr lang="ne-NP" dirty="0" smtClean="0"/>
              <a:t>आ-आफ्ना उत्तम र खराब विकल्प अर्थात् </a:t>
            </a:r>
            <a:r>
              <a:rPr lang="en-US" dirty="0" smtClean="0"/>
              <a:t>BATNA/WATNA </a:t>
            </a:r>
            <a:r>
              <a:rPr lang="ne-NP" dirty="0" smtClean="0"/>
              <a:t>का वारेमा बिचारबिचार गर्न सल्लाह दिनुपर्छ । मेलमिलाप प्रक्रियामा </a:t>
            </a:r>
            <a:r>
              <a:rPr lang="en-US" dirty="0" smtClean="0"/>
              <a:t>BATNA </a:t>
            </a:r>
            <a:r>
              <a:rPr lang="ne-NP" dirty="0" smtClean="0"/>
              <a:t>वा </a:t>
            </a:r>
            <a:r>
              <a:rPr lang="en-US" dirty="0" smtClean="0"/>
              <a:t>WATNA </a:t>
            </a:r>
            <a:r>
              <a:rPr lang="ne-NP" dirty="0" smtClean="0"/>
              <a:t>को प्रयोग ज्यादै सावधानी पूर्वक गर्नु पर्दछ । सामञ्जस्य पूर्णरूपमा विवादको समाधान हुन नसक्ने भयो भन्ने निश्चित भए पछि मात्र अन्तिम उपायको रूपमा प्रयोग गर्नु पर्दछ । खासगरी अथक प्रयास गर्दा पनि पक्षहरूले देहायको ब्यवहार देखाएको खण्डमा </a:t>
            </a:r>
            <a:r>
              <a:rPr lang="en-US" dirty="0" smtClean="0"/>
              <a:t>BATNA/WATNA </a:t>
            </a:r>
            <a:r>
              <a:rPr lang="ne-NP" dirty="0" smtClean="0"/>
              <a:t>को प्रयोग गर्न सकिन्छ । आफ्‌नो हैसियत वा अवस्थाको बारेमा बुझ्न सकेनन् वा चाहेनन् भने, पक्षहरूले आफ्‌नो कमजोर पक्षका बारेमा नवुझेमा, </a:t>
            </a:r>
            <a:r>
              <a:rPr lang="ne-NP" dirty="0" smtClean="0"/>
              <a:t> </a:t>
            </a:r>
            <a:r>
              <a:rPr lang="ne-NP" dirty="0" smtClean="0"/>
              <a:t>पक्षहरूले आफ्‌नो हैसियत वा अवस्थाको बारेमा गलत रूपमा बुझेमा, विवादमा सहमति हुँदाका फाईदाहरूवारे नबुझेमा, विवादमा सहमति नहुँदाको परिणामको बारेमा बुझ्‌न नसकेमा वा नचाहेमा, आफ्‌ना आवश्यकता पुरा गर्ने भन्दापनि एक ले अर्कोलाई सिध्याउने प्रतिस्पर्धा गरेमा, पक्षहरूले कानूनी, सामाजिक वा अन्य पक्षका सम्बन्धमा राम्रोसंग नबुझेमा, विवादका पक्षहरू गलत तरिकाबाट आफु शक्तिशाली रहेको महशुस गरिरहेका छन् भन्ने लागेमा, अव केही नगर्दा पक्षहरू कुनै हालतमा मिल्न सक्दैनन् भन्नेमा मेलमिलापकर्ता विश्वस्त भएमा आदि । </a:t>
            </a:r>
            <a:r>
              <a:rPr lang="en-US" dirty="0" smtClean="0"/>
              <a:t>BATNA </a:t>
            </a:r>
            <a:r>
              <a:rPr lang="ne-NP" dirty="0" smtClean="0"/>
              <a:t>वा </a:t>
            </a:r>
            <a:r>
              <a:rPr lang="en-US" dirty="0" smtClean="0"/>
              <a:t>WATNA </a:t>
            </a:r>
            <a:r>
              <a:rPr lang="ne-NP" dirty="0" smtClean="0"/>
              <a:t>को प्रयोगबाट विवाद समाधान भएकोमा सम्बन्धमा राम्रो सुधार नहुन पनि सक्दछ । यसको प्रयोग उपयुक्त समय भन्दा पहिले भएमा पक्षहरूले यसलाई धम्कीको रूपमा लिन सक्दछन् भने समय भन्दा पछि प्रयोग गर्न खोजेमा यसको कुनै अर्थ हुंदैन </a:t>
            </a:r>
            <a:r>
              <a:rPr lang="ne-NP" dirty="0" smtClean="0"/>
              <a:t>।</a:t>
            </a:r>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ne-NP" dirty="0" smtClean="0"/>
              <a:t>सक्दछन् भने समय भन्दा पछि प्रयोग गर्न खोजेमा यसको कुनै अर्थ हुंदैन । </a:t>
            </a:r>
            <a:r>
              <a:rPr lang="en-US" dirty="0" smtClean="0"/>
              <a:t>BATNA / WATNA </a:t>
            </a:r>
            <a:r>
              <a:rPr lang="ne-NP" dirty="0" smtClean="0"/>
              <a:t>को प्रयोग मेलमिलाप प्रक्रियाको जुनसुकै चरणमा कदापी गर्नुहुदैन । जव पक्षहरूका बीच एक अर्काले राखेका विकल्पहरूमा पूर्ण रूपमा असहमति जनाउँदै संवाद नै अन्त हुन खोज्छ, त्यो बेलामा प्रयोग गर्नुपर्दछ </a:t>
            </a:r>
            <a:r>
              <a:rPr lang="ne-NP"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ne-NP" dirty="0" smtClean="0"/>
              <a:t>अर्को ख्याल गर्नुर्ने कुरा </a:t>
            </a:r>
            <a:r>
              <a:rPr lang="en-US" dirty="0" smtClean="0"/>
              <a:t>BATNA / WATNA </a:t>
            </a:r>
            <a:r>
              <a:rPr lang="ne-NP" dirty="0" smtClean="0"/>
              <a:t>को प्रयोग पक्षहरूलाइ सँगै राखेर पनि गर्नु राम्रो हुदैन । पक्षहरूको अनुमतिमा एकान्त वर्तामा प्रयोग गर्नु राम्रो हुन्छ ।</a:t>
            </a:r>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47500" lnSpcReduction="20000"/>
          </a:bodyPr>
          <a:lstStyle/>
          <a:p>
            <a:r>
              <a:rPr lang="ne-NP" dirty="0" smtClean="0"/>
              <a:t>ताकि अर्कापक्षबाट आएको विकल्पमध्ये यो विकल्प हितकारी छ र यो विकल्प प्रतिकूल पनि हुन सक्छ भनी सम्झाउँदै सहमतिमा पुग्नसक्ने उत्तम विकल्प के हुन सक्छ वा यो हुन सक्छ र सो उत्तम विकल्पमा सहमति हुन नसक्दा "नहुन भन्दा कानो मामा निको' भने </a:t>
            </a:r>
            <a:r>
              <a:rPr lang="ne-NP" dirty="0" smtClean="0"/>
              <a:t>जस्तो </a:t>
            </a:r>
            <a:r>
              <a:rPr lang="ne-NP" dirty="0" smtClean="0"/>
              <a:t>निकृष्ट (</a:t>
            </a:r>
            <a:r>
              <a:rPr lang="en-US" dirty="0" smtClean="0"/>
              <a:t>Worst) </a:t>
            </a:r>
            <a:r>
              <a:rPr lang="ne-NP" dirty="0" smtClean="0"/>
              <a:t>विकल्प के हुन सक्छ वा यो हुन सक्छ भनी जानकारी लिदै र दिदै दुवै पक्षलाइ सहमतिको विन्दुमा पु-याउन सकिन्छ । मेलमिलापको प्रकृया अवरोध हुने भएको खण्डमा विवादका पक्षहरूलाई मेलमिलापकर्ताले निम्न वुदाहरूमा सोच विचार गर्न आग्रह गर्न पर्दछ </a:t>
            </a:r>
            <a:r>
              <a:rPr lang="ne-NP" dirty="0" smtClean="0"/>
              <a:t>।</a:t>
            </a:r>
            <a:endParaRPr lang="en-US" dirty="0" smtClean="0"/>
          </a:p>
          <a:p>
            <a:r>
              <a:rPr lang="ne-NP" dirty="0" smtClean="0"/>
              <a:t> </a:t>
            </a:r>
            <a:r>
              <a:rPr lang="ne-NP" dirty="0" smtClean="0"/>
              <a:t>विवादका पक्षहरूलाई हाल सम्मको क्रियाकलापका बारेमा सम्झन अनुरोध गर्ने </a:t>
            </a:r>
            <a:r>
              <a:rPr lang="ne-NP" dirty="0" smtClean="0"/>
              <a:t>।</a:t>
            </a:r>
            <a:endParaRPr lang="en-US" dirty="0" smtClean="0"/>
          </a:p>
          <a:p>
            <a:r>
              <a:rPr lang="ne-NP" dirty="0" smtClean="0"/>
              <a:t> </a:t>
            </a:r>
            <a:r>
              <a:rPr lang="ne-NP" dirty="0" smtClean="0"/>
              <a:t>यो प्रक्रियामा आउनु पूर्व अड्डा अदालतमा भोग्नु परेको समस्य सम्वन्धमा सम्झन अनुरोध गर्ने । यो प्रक्रिया वाहेक अर्को कुन विकल्प छ, जसले दुवै पक्षहरू चाहना पुरा गर्छ र सम्वन्ध पनि सुधार हुन्छ भन्ने सम्वन्धमा सम्झन अनुरोध गर्ने । यो प्रक्रियावाट सहमती हुन सकिएन भने कुन कुन प्रक्रियालाई कस्तो प्रभाव पर्छ भन्ने वारे विचार गर्न अनुरोध गर्ने । यदि अदालती प्रक्रिया नै अर्को विकल्प हो भने आफुले सोचेको झै बिना भंझट समयमा नै न्याय पाउने कुरा, अदालती निर्णयले आफनो आवस्यकता कत्तिको पुरा हुन्छ भन्ने कुरा र मुद्धा हार जित भए पछि पक्षहरूको सम्बन्ध सुधार हुने नहुने कुरा आदि वारे प्रश्न गर्ने । यदि प्रशासनिक प्रक्रिया अर्को विकल्प हो भन्ने ठानेको भए त्यसको निर्णय प्रक्रियाको प्रभावकारीता, त्यसको टिकाउपन र सम्वन्ध सुधारका कुराको बारे समेत छलफल </a:t>
            </a:r>
            <a:r>
              <a:rPr lang="ne-NP" dirty="0" smtClean="0"/>
              <a:t>गर्ने</a:t>
            </a:r>
            <a:endParaRPr lang="en-US" dirty="0" smtClean="0"/>
          </a:p>
          <a:p>
            <a:r>
              <a:rPr lang="ne-NP" dirty="0" smtClean="0"/>
              <a:t> </a:t>
            </a:r>
            <a:r>
              <a:rPr lang="ne-NP" dirty="0" smtClean="0"/>
              <a:t>१५.२. सहमतिको सम्भावित क्षेत्र (</a:t>
            </a:r>
            <a:r>
              <a:rPr lang="en-US" dirty="0" smtClean="0"/>
              <a:t>Zone of Possible Agreement) </a:t>
            </a:r>
            <a:r>
              <a:rPr lang="ne-NP" dirty="0" smtClean="0"/>
              <a:t>मेलमिलापका दौरान विवादका पक्षले आ-आफ्नो तर्फबाट विभिन्न विकल्पहरू दिएका हुन्छन । आएका विकल्पहरू मध्ये धेरैजसो विकल्पहरू कुनै एक पक्षको मात्र हित गर्ने हुन्छ भने कुनै विकल्पहरू</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857</Words>
  <Application>Microsoft Office PowerPoint</Application>
  <PresentationFormat>On-screen Show (4:3)</PresentationFormat>
  <Paragraphs>14</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मेलमिलापका थप सीप र औजारहरू</vt:lpstr>
      <vt:lpstr>Slide 2</vt:lpstr>
      <vt:lpstr>  बट्ना (BATNA) र वाट्ना (WATNA) को प्रयोग </vt:lpstr>
      <vt:lpstr>Slide 4</vt:lpstr>
      <vt:lpstr>Slide 5</vt:lpstr>
      <vt:lpstr>Slide 6</vt:lpstr>
      <vt:lpstr>Slide 7</vt:lpstr>
      <vt:lpstr>Slide 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मेलमिलापका थप सीप र औजारहरू</dc:title>
  <dc:creator>Hamro Computers</dc:creator>
  <cp:lastModifiedBy>Hamro Computers</cp:lastModifiedBy>
  <cp:revision>2</cp:revision>
  <dcterms:created xsi:type="dcterms:W3CDTF">2006-08-16T00:00:00Z</dcterms:created>
  <dcterms:modified xsi:type="dcterms:W3CDTF">2025-12-04T08:03:26Z</dcterms:modified>
</cp:coreProperties>
</file>